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1" r:id="rId3"/>
    <p:sldId id="272" r:id="rId4"/>
    <p:sldId id="264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C1"/>
    <a:srgbClr val="CC00FF"/>
    <a:srgbClr val="921395"/>
    <a:srgbClr val="F8CFF9"/>
    <a:srgbClr val="FF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9976019184652281"/>
          <c:w val="0.96190469160104985"/>
          <c:h val="0.5791899783018931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FF0000"/>
                </a:gs>
                <a:gs pos="25000">
                  <a:srgbClr val="04617B">
                    <a:tint val="83000"/>
                    <a:satMod val="320000"/>
                  </a:srgbClr>
                </a:gs>
                <a:gs pos="100000">
                  <a:srgbClr val="04617B">
                    <a:shade val="15000"/>
                    <a:satMod val="320000"/>
                  </a:srgbClr>
                </a:gs>
              </a:gsLst>
              <a:path path="circle">
                <a:fillToRect l="10000" t="110000" r="10000" b="100000"/>
              </a:path>
            </a:gradFill>
          </c:spPr>
          <c:explosion val="14"/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23581250000000001"/>
                  <c:y val="1.430575276451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198663057742821"/>
                  <c:y val="-0.201591522371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51689632545942"/>
                  <c:y val="7.7486215862361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7-10 лет</c:v>
                </c:pt>
                <c:pt idx="1">
                  <c:v>15-18 лет</c:v>
                </c:pt>
                <c:pt idx="2">
                  <c:v>10-15 лет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286</c:v>
                </c:pt>
                <c:pt idx="1">
                  <c:v>259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cat>
            <c:strRef>
              <c:f>Sheet1!$B$1:$D$1</c:f>
              <c:strCache>
                <c:ptCount val="3"/>
                <c:pt idx="0">
                  <c:v>7-10 лет</c:v>
                </c:pt>
                <c:pt idx="1">
                  <c:v>15-18 лет</c:v>
                </c:pt>
                <c:pt idx="2">
                  <c:v>10-15 лет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cat>
            <c:strRef>
              <c:f>Sheet1!$B$1:$D$1</c:f>
              <c:strCache>
                <c:ptCount val="3"/>
                <c:pt idx="0">
                  <c:v>7-10 лет</c:v>
                </c:pt>
                <c:pt idx="1">
                  <c:v>15-18 лет</c:v>
                </c:pt>
                <c:pt idx="2">
                  <c:v>10-15 лет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37477091069595"/>
          <c:y val="2.6274489077194756E-2"/>
          <c:w val="0.28200941305161348"/>
          <c:h val="0.344248094135295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261AE-0B6D-4994-9139-E78CC1C06DD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CFA060-F0DA-4DDA-A285-45CE083C7ABB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FF0000"/>
              </a:solidFill>
            </a:rPr>
            <a:t>Научно-техническое направление</a:t>
          </a:r>
        </a:p>
        <a:p>
          <a:r>
            <a:rPr lang="en-US" sz="1700" b="1" dirty="0" smtClean="0">
              <a:solidFill>
                <a:srgbClr val="FF0000"/>
              </a:solidFill>
            </a:rPr>
            <a:t>32</a:t>
          </a:r>
          <a:r>
            <a:rPr lang="ru-RU" sz="1700" b="1" dirty="0" smtClean="0">
              <a:solidFill>
                <a:srgbClr val="FF0000"/>
              </a:solidFill>
            </a:rPr>
            <a:t>0</a:t>
          </a:r>
        </a:p>
        <a:p>
          <a:r>
            <a:rPr lang="ru-RU" sz="1700" b="1" dirty="0" smtClean="0">
              <a:solidFill>
                <a:srgbClr val="FF0000"/>
              </a:solidFill>
            </a:rPr>
            <a:t> обучающихся</a:t>
          </a:r>
          <a:endParaRPr lang="ru-RU" sz="1700" b="1" dirty="0">
            <a:solidFill>
              <a:srgbClr val="FF0000"/>
            </a:solidFill>
          </a:endParaRPr>
        </a:p>
      </dgm:t>
    </dgm:pt>
    <dgm:pt modelId="{2568B82C-9D7F-40A5-90B0-A8EF858AE62F}" type="parTrans" cxnId="{96BBBB34-1280-42B8-A3C6-2EA8B3DE5FD7}">
      <dgm:prSet/>
      <dgm:spPr/>
      <dgm:t>
        <a:bodyPr/>
        <a:lstStyle/>
        <a:p>
          <a:endParaRPr lang="ru-RU"/>
        </a:p>
      </dgm:t>
    </dgm:pt>
    <dgm:pt modelId="{AF9A8948-E806-4423-9D8D-2C4DC9982709}" type="sibTrans" cxnId="{96BBBB34-1280-42B8-A3C6-2EA8B3DE5FD7}">
      <dgm:prSet/>
      <dgm:spPr/>
      <dgm:t>
        <a:bodyPr/>
        <a:lstStyle/>
        <a:p>
          <a:endParaRPr lang="ru-RU"/>
        </a:p>
      </dgm:t>
    </dgm:pt>
    <dgm:pt modelId="{BF37528D-BF17-429D-8A23-0388C374351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Спортивно-техническое направление</a:t>
          </a:r>
        </a:p>
        <a:p>
          <a:r>
            <a:rPr lang="ru-RU" b="1" dirty="0" smtClean="0">
              <a:solidFill>
                <a:srgbClr val="FF0000"/>
              </a:solidFill>
            </a:rPr>
            <a:t>185 </a:t>
          </a:r>
        </a:p>
        <a:p>
          <a:r>
            <a:rPr lang="ru-RU" b="1" dirty="0" smtClean="0">
              <a:solidFill>
                <a:srgbClr val="FF0000"/>
              </a:solidFill>
            </a:rPr>
            <a:t>обучающихся</a:t>
          </a:r>
          <a:endParaRPr lang="ru-RU" b="1" dirty="0">
            <a:solidFill>
              <a:srgbClr val="FF0000"/>
            </a:solidFill>
          </a:endParaRPr>
        </a:p>
      </dgm:t>
    </dgm:pt>
    <dgm:pt modelId="{120B45DB-4E55-459D-8FF1-5FD43794F6C9}" type="parTrans" cxnId="{0AD63DC7-D1CB-4826-A9E1-836AB16267E5}">
      <dgm:prSet/>
      <dgm:spPr/>
      <dgm:t>
        <a:bodyPr/>
        <a:lstStyle/>
        <a:p>
          <a:endParaRPr lang="ru-RU"/>
        </a:p>
      </dgm:t>
    </dgm:pt>
    <dgm:pt modelId="{88820547-F254-4C94-8E0A-4457B2B87319}" type="sibTrans" cxnId="{0AD63DC7-D1CB-4826-A9E1-836AB16267E5}">
      <dgm:prSet/>
      <dgm:spPr/>
      <dgm:t>
        <a:bodyPr/>
        <a:lstStyle/>
        <a:p>
          <a:endParaRPr lang="ru-RU"/>
        </a:p>
      </dgm:t>
    </dgm:pt>
    <dgm:pt modelId="{E769EAA9-5881-4EBC-BE0D-1486B3E29CF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Художественно-эстетическое направление</a:t>
          </a:r>
        </a:p>
        <a:p>
          <a:r>
            <a:rPr lang="en-US" b="1" dirty="0" smtClean="0">
              <a:solidFill>
                <a:srgbClr val="FF0000"/>
              </a:solidFill>
            </a:rPr>
            <a:t>123</a:t>
          </a:r>
        </a:p>
        <a:p>
          <a:r>
            <a:rPr lang="ru-RU" b="1" dirty="0" smtClean="0">
              <a:solidFill>
                <a:srgbClr val="FF0000"/>
              </a:solidFill>
            </a:rPr>
            <a:t>обучающихся</a:t>
          </a:r>
          <a:endParaRPr lang="ru-RU" b="1" dirty="0">
            <a:solidFill>
              <a:srgbClr val="FF0000"/>
            </a:solidFill>
          </a:endParaRPr>
        </a:p>
      </dgm:t>
    </dgm:pt>
    <dgm:pt modelId="{F3F47262-F03A-49AB-9B71-4D963841056E}" type="parTrans" cxnId="{318AA031-B98D-4600-BA88-A5A178E3CC76}">
      <dgm:prSet/>
      <dgm:spPr/>
      <dgm:t>
        <a:bodyPr/>
        <a:lstStyle/>
        <a:p>
          <a:endParaRPr lang="ru-RU"/>
        </a:p>
      </dgm:t>
    </dgm:pt>
    <dgm:pt modelId="{3A45F879-6345-494D-B483-9ECA2BE565D9}" type="sibTrans" cxnId="{318AA031-B98D-4600-BA88-A5A178E3CC76}">
      <dgm:prSet/>
      <dgm:spPr/>
      <dgm:t>
        <a:bodyPr/>
        <a:lstStyle/>
        <a:p>
          <a:endParaRPr lang="ru-RU"/>
        </a:p>
      </dgm:t>
    </dgm:pt>
    <dgm:pt modelId="{06905D6C-7F2D-4E01-B72F-DE585F3B3AE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Военно-патриотическое направление</a:t>
          </a:r>
        </a:p>
        <a:p>
          <a:r>
            <a:rPr lang="ru-RU" b="1" dirty="0" smtClean="0">
              <a:solidFill>
                <a:srgbClr val="FF0000"/>
              </a:solidFill>
            </a:rPr>
            <a:t>100 обучающихся</a:t>
          </a:r>
          <a:endParaRPr lang="ru-RU" b="1" dirty="0">
            <a:solidFill>
              <a:srgbClr val="FF0000"/>
            </a:solidFill>
          </a:endParaRPr>
        </a:p>
      </dgm:t>
    </dgm:pt>
    <dgm:pt modelId="{5D9D63DD-5C5C-437E-9E70-AD824BA24BAF}" type="parTrans" cxnId="{31857FBD-48B1-47BD-B132-0555512C08A7}">
      <dgm:prSet/>
      <dgm:spPr/>
      <dgm:t>
        <a:bodyPr/>
        <a:lstStyle/>
        <a:p>
          <a:endParaRPr lang="ru-RU"/>
        </a:p>
      </dgm:t>
    </dgm:pt>
    <dgm:pt modelId="{2736E22E-E414-41D9-BA5C-09881EE8D070}" type="sibTrans" cxnId="{31857FBD-48B1-47BD-B132-0555512C08A7}">
      <dgm:prSet/>
      <dgm:spPr/>
      <dgm:t>
        <a:bodyPr/>
        <a:lstStyle/>
        <a:p>
          <a:endParaRPr lang="ru-RU"/>
        </a:p>
      </dgm:t>
    </dgm:pt>
    <dgm:pt modelId="{2600CF8C-0AAC-4C51-9C68-FD4A7FA38066}" type="pres">
      <dgm:prSet presAssocID="{CA8261AE-0B6D-4994-9139-E78CC1C06DD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9D60ED-7712-4071-9AD4-EEF84132E172}" type="pres">
      <dgm:prSet presAssocID="{CA8261AE-0B6D-4994-9139-E78CC1C06DD3}" presName="diamond" presStyleLbl="bgShp" presStyleIdx="0" presStyleCnt="1"/>
      <dgm:spPr/>
    </dgm:pt>
    <dgm:pt modelId="{8B53C9C1-4D3E-4708-A816-F88CE78EBDD0}" type="pres">
      <dgm:prSet presAssocID="{CA8261AE-0B6D-4994-9139-E78CC1C06DD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83459-0AA9-465B-8BFF-3DB0DC7E2A76}" type="pres">
      <dgm:prSet presAssocID="{CA8261AE-0B6D-4994-9139-E78CC1C06DD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F217-8675-46E5-A6AD-58B2B82E1F07}" type="pres">
      <dgm:prSet presAssocID="{CA8261AE-0B6D-4994-9139-E78CC1C06DD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FE5A4-1C42-4340-8F15-2541522405C0}" type="pres">
      <dgm:prSet presAssocID="{CA8261AE-0B6D-4994-9139-E78CC1C06DD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57FBD-48B1-47BD-B132-0555512C08A7}" srcId="{CA8261AE-0B6D-4994-9139-E78CC1C06DD3}" destId="{06905D6C-7F2D-4E01-B72F-DE585F3B3AE8}" srcOrd="3" destOrd="0" parTransId="{5D9D63DD-5C5C-437E-9E70-AD824BA24BAF}" sibTransId="{2736E22E-E414-41D9-BA5C-09881EE8D070}"/>
    <dgm:cxn modelId="{96BBBB34-1280-42B8-A3C6-2EA8B3DE5FD7}" srcId="{CA8261AE-0B6D-4994-9139-E78CC1C06DD3}" destId="{C5CFA060-F0DA-4DDA-A285-45CE083C7ABB}" srcOrd="0" destOrd="0" parTransId="{2568B82C-9D7F-40A5-90B0-A8EF858AE62F}" sibTransId="{AF9A8948-E806-4423-9D8D-2C4DC9982709}"/>
    <dgm:cxn modelId="{F0C09C41-37D9-420B-A839-E167428D9C79}" type="presOf" srcId="{BF37528D-BF17-429D-8A23-0388C374351C}" destId="{77D83459-0AA9-465B-8BFF-3DB0DC7E2A76}" srcOrd="0" destOrd="0" presId="urn:microsoft.com/office/officeart/2005/8/layout/matrix3"/>
    <dgm:cxn modelId="{39B05714-D7E9-40BF-99D6-1AAD1730C675}" type="presOf" srcId="{CA8261AE-0B6D-4994-9139-E78CC1C06DD3}" destId="{2600CF8C-0AAC-4C51-9C68-FD4A7FA38066}" srcOrd="0" destOrd="0" presId="urn:microsoft.com/office/officeart/2005/8/layout/matrix3"/>
    <dgm:cxn modelId="{0AD63DC7-D1CB-4826-A9E1-836AB16267E5}" srcId="{CA8261AE-0B6D-4994-9139-E78CC1C06DD3}" destId="{BF37528D-BF17-429D-8A23-0388C374351C}" srcOrd="1" destOrd="0" parTransId="{120B45DB-4E55-459D-8FF1-5FD43794F6C9}" sibTransId="{88820547-F254-4C94-8E0A-4457B2B87319}"/>
    <dgm:cxn modelId="{FFFF2AF1-B3C0-49E2-BEE1-1AC131CF051E}" type="presOf" srcId="{E769EAA9-5881-4EBC-BE0D-1486B3E29CFA}" destId="{4611F217-8675-46E5-A6AD-58B2B82E1F07}" srcOrd="0" destOrd="0" presId="urn:microsoft.com/office/officeart/2005/8/layout/matrix3"/>
    <dgm:cxn modelId="{EA0D56AF-1D88-4AAF-B0B7-C577FC5A7F7D}" type="presOf" srcId="{C5CFA060-F0DA-4DDA-A285-45CE083C7ABB}" destId="{8B53C9C1-4D3E-4708-A816-F88CE78EBDD0}" srcOrd="0" destOrd="0" presId="urn:microsoft.com/office/officeart/2005/8/layout/matrix3"/>
    <dgm:cxn modelId="{318AA031-B98D-4600-BA88-A5A178E3CC76}" srcId="{CA8261AE-0B6D-4994-9139-E78CC1C06DD3}" destId="{E769EAA9-5881-4EBC-BE0D-1486B3E29CFA}" srcOrd="2" destOrd="0" parTransId="{F3F47262-F03A-49AB-9B71-4D963841056E}" sibTransId="{3A45F879-6345-494D-B483-9ECA2BE565D9}"/>
    <dgm:cxn modelId="{F1EA00E9-5557-4E59-B08A-0C180E41359A}" type="presOf" srcId="{06905D6C-7F2D-4E01-B72F-DE585F3B3AE8}" destId="{4A7FE5A4-1C42-4340-8F15-2541522405C0}" srcOrd="0" destOrd="0" presId="urn:microsoft.com/office/officeart/2005/8/layout/matrix3"/>
    <dgm:cxn modelId="{1D358ACC-FE4E-4E27-A9B9-8BCE9C2EFEAC}" type="presParOf" srcId="{2600CF8C-0AAC-4C51-9C68-FD4A7FA38066}" destId="{AD9D60ED-7712-4071-9AD4-EEF84132E172}" srcOrd="0" destOrd="0" presId="urn:microsoft.com/office/officeart/2005/8/layout/matrix3"/>
    <dgm:cxn modelId="{3AD38018-A7BA-4335-B3E3-D294CCF29D8B}" type="presParOf" srcId="{2600CF8C-0AAC-4C51-9C68-FD4A7FA38066}" destId="{8B53C9C1-4D3E-4708-A816-F88CE78EBDD0}" srcOrd="1" destOrd="0" presId="urn:microsoft.com/office/officeart/2005/8/layout/matrix3"/>
    <dgm:cxn modelId="{113E08CC-68B4-4790-B78C-E158941759DE}" type="presParOf" srcId="{2600CF8C-0AAC-4C51-9C68-FD4A7FA38066}" destId="{77D83459-0AA9-465B-8BFF-3DB0DC7E2A76}" srcOrd="2" destOrd="0" presId="urn:microsoft.com/office/officeart/2005/8/layout/matrix3"/>
    <dgm:cxn modelId="{52B0B175-35FB-40B4-BA10-78934C008718}" type="presParOf" srcId="{2600CF8C-0AAC-4C51-9C68-FD4A7FA38066}" destId="{4611F217-8675-46E5-A6AD-58B2B82E1F07}" srcOrd="3" destOrd="0" presId="urn:microsoft.com/office/officeart/2005/8/layout/matrix3"/>
    <dgm:cxn modelId="{EA4EA190-3477-42E2-9CC7-B62FAA559E55}" type="presParOf" srcId="{2600CF8C-0AAC-4C51-9C68-FD4A7FA38066}" destId="{4A7FE5A4-1C42-4340-8F15-2541522405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D60ED-7712-4071-9AD4-EEF84132E172}">
      <dsp:nvSpPr>
        <dsp:cNvPr id="0" name=""/>
        <dsp:cNvSpPr/>
      </dsp:nvSpPr>
      <dsp:spPr>
        <a:xfrm>
          <a:off x="1143007" y="0"/>
          <a:ext cx="5072097" cy="5072097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3C9C1-4D3E-4708-A816-F88CE78EBDD0}">
      <dsp:nvSpPr>
        <dsp:cNvPr id="0" name=""/>
        <dsp:cNvSpPr/>
      </dsp:nvSpPr>
      <dsp:spPr>
        <a:xfrm>
          <a:off x="1624857" y="481849"/>
          <a:ext cx="1978118" cy="19781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Научно-техническое направление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0000"/>
              </a:solidFill>
            </a:rPr>
            <a:t>32</a:t>
          </a:r>
          <a:r>
            <a:rPr lang="ru-RU" sz="1700" b="1" kern="1200" dirty="0" smtClean="0">
              <a:solidFill>
                <a:srgbClr val="FF0000"/>
              </a:solidFill>
            </a:rPr>
            <a:t>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 обучающихся</a:t>
          </a:r>
          <a:endParaRPr lang="ru-RU" sz="1700" b="1" kern="1200" dirty="0">
            <a:solidFill>
              <a:srgbClr val="FF0000"/>
            </a:solidFill>
          </a:endParaRPr>
        </a:p>
      </dsp:txBody>
      <dsp:txXfrm>
        <a:off x="1721421" y="578413"/>
        <a:ext cx="1784990" cy="1784990"/>
      </dsp:txXfrm>
    </dsp:sp>
    <dsp:sp modelId="{77D83459-0AA9-465B-8BFF-3DB0DC7E2A76}">
      <dsp:nvSpPr>
        <dsp:cNvPr id="0" name=""/>
        <dsp:cNvSpPr/>
      </dsp:nvSpPr>
      <dsp:spPr>
        <a:xfrm>
          <a:off x="3755138" y="481849"/>
          <a:ext cx="1978118" cy="1978118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Спортивно-техническое направление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185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обучающихся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3851702" y="578413"/>
        <a:ext cx="1784990" cy="1784990"/>
      </dsp:txXfrm>
    </dsp:sp>
    <dsp:sp modelId="{4611F217-8675-46E5-A6AD-58B2B82E1F07}">
      <dsp:nvSpPr>
        <dsp:cNvPr id="0" name=""/>
        <dsp:cNvSpPr/>
      </dsp:nvSpPr>
      <dsp:spPr>
        <a:xfrm>
          <a:off x="1624857" y="2612130"/>
          <a:ext cx="1978118" cy="1978118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Художественно-эстетическое направление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123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обучающихся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1721421" y="2708694"/>
        <a:ext cx="1784990" cy="1784990"/>
      </dsp:txXfrm>
    </dsp:sp>
    <dsp:sp modelId="{4A7FE5A4-1C42-4340-8F15-2541522405C0}">
      <dsp:nvSpPr>
        <dsp:cNvPr id="0" name=""/>
        <dsp:cNvSpPr/>
      </dsp:nvSpPr>
      <dsp:spPr>
        <a:xfrm>
          <a:off x="3755138" y="2612130"/>
          <a:ext cx="1978118" cy="1978118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Военно-патриотическое направление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100 обучающихся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3851702" y="2708694"/>
        <a:ext cx="1784990" cy="178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5802781-20C8-408A-B635-1F65719EE265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4D813CE-0ED3-41BB-A8DE-AD6958B24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5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0D939-D9E6-4EA1-B08A-AB6477AF805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BC00D0-63A0-48A6-B699-2FAADA04F9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Т А\primer-fona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400052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ЦДТТ  обучается и воспитывается </a:t>
            </a:r>
          </a:p>
          <a:p>
            <a:pPr algn="ctr"/>
            <a:r>
              <a:rPr lang="en-US" sz="28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728</a:t>
            </a:r>
            <a:r>
              <a:rPr lang="ru-RU" sz="28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детей и подростков</a:t>
            </a:r>
            <a:endParaRPr lang="ru-RU" sz="28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04140"/>
              </p:ext>
            </p:extLst>
          </p:nvPr>
        </p:nvGraphicFramePr>
        <p:xfrm>
          <a:off x="4572000" y="285728"/>
          <a:ext cx="416868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IMG_1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428869"/>
            <a:ext cx="3071834" cy="2303876"/>
          </a:xfrm>
          <a:prstGeom prst="rect">
            <a:avLst/>
          </a:prstGeom>
        </p:spPr>
      </p:pic>
      <p:pic>
        <p:nvPicPr>
          <p:cNvPr id="13" name="Рисунок 12" descr="P1030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572008"/>
            <a:ext cx="2786082" cy="2089562"/>
          </a:xfrm>
          <a:prstGeom prst="rect">
            <a:avLst/>
          </a:prstGeom>
        </p:spPr>
      </p:pic>
      <p:pic>
        <p:nvPicPr>
          <p:cNvPr id="14" name="Рисунок 13" descr="P3110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786190"/>
            <a:ext cx="2928958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3832752"/>
              </p:ext>
            </p:extLst>
          </p:nvPr>
        </p:nvGraphicFramePr>
        <p:xfrm>
          <a:off x="-1000164" y="1785902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0" descr="IMG_114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7884" y="2285992"/>
            <a:ext cx="2500330" cy="1875248"/>
          </a:xfrm>
          <a:prstGeom prst="rect">
            <a:avLst/>
          </a:prstGeom>
        </p:spPr>
      </p:pic>
      <p:pic>
        <p:nvPicPr>
          <p:cNvPr id="12" name="Рисунок 11" descr="_MG_288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57884" y="4500570"/>
            <a:ext cx="2608553" cy="1739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2976" y="428604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Сведения о численности технических и спортивно-технических объединений в ЦДТТ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HB1O7bv.jpg"/>
          <p:cNvPicPr>
            <a:picLocks noChangeAspect="1"/>
          </p:cNvPicPr>
          <p:nvPr/>
        </p:nvPicPr>
        <p:blipFill>
          <a:blip r:embed="rId2"/>
          <a:srcRect t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41">
            <a:off x="2864794" y="445513"/>
            <a:ext cx="2928926" cy="219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2643174" cy="1982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9300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822016"/>
            <a:ext cx="2714644" cy="2035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5170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79778">
            <a:off x="797285" y="4595325"/>
            <a:ext cx="2571736" cy="192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52100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39437">
            <a:off x="6114307" y="4456292"/>
            <a:ext cx="2678654" cy="2008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10404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1571612"/>
            <a:ext cx="2786050" cy="204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9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 rot="20210297">
            <a:off x="272084" y="1922622"/>
            <a:ext cx="2538164" cy="19036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428604"/>
            <a:ext cx="7715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D19C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Участие в массовых мероприятиях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BD19C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214422"/>
            <a:ext cx="6000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Областные соревнования по </a:t>
            </a:r>
            <a:r>
              <a:rPr lang="ru-RU" b="1" u="sng" smtClean="0">
                <a:solidFill>
                  <a:srgbClr val="C00000"/>
                </a:solidFill>
              </a:rPr>
              <a:t>судомоделированию </a:t>
            </a:r>
            <a:r>
              <a:rPr lang="ru-RU" b="1" u="sng" dirty="0" smtClean="0">
                <a:solidFill>
                  <a:srgbClr val="C00000"/>
                </a:solidFill>
              </a:rPr>
              <a:t>– 1 и 2 место класс </a:t>
            </a:r>
            <a:r>
              <a:rPr lang="en-US" b="1" u="sng" dirty="0" smtClean="0">
                <a:solidFill>
                  <a:srgbClr val="C00000"/>
                </a:solidFill>
              </a:rPr>
              <a:t>F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Областные соревнования по судомодельному спорту – 2 место класс </a:t>
            </a:r>
            <a:r>
              <a:rPr lang="en-US" b="1" u="sng" dirty="0" smtClean="0">
                <a:solidFill>
                  <a:srgbClr val="C00000"/>
                </a:solidFill>
              </a:rPr>
              <a:t>FSR </a:t>
            </a:r>
            <a:r>
              <a:rPr lang="ru-RU" b="1" u="sng" dirty="0" smtClean="0">
                <a:solidFill>
                  <a:srgbClr val="C00000"/>
                </a:solidFill>
              </a:rPr>
              <a:t>–стандарт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Областные соревнования по судомодельному спорту – 1 место класс </a:t>
            </a:r>
            <a:r>
              <a:rPr lang="en-US" b="1" u="sng" dirty="0" smtClean="0">
                <a:solidFill>
                  <a:srgbClr val="C00000"/>
                </a:solidFill>
              </a:rPr>
              <a:t>FSR </a:t>
            </a:r>
            <a:r>
              <a:rPr lang="ru-RU" b="1" u="sng" dirty="0" smtClean="0">
                <a:solidFill>
                  <a:srgbClr val="C00000"/>
                </a:solidFill>
              </a:rPr>
              <a:t>–ЕКО стандарт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Областные соревнования по судомодельному спорту – 3 место класс Е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Областной конкурс «Космонавтика» в номинации «Космические аппараты и ракетоносители – 1 место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Областной конкурс «Космонавтика» в номинации «История науки и её творцов» – 2 место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</a:rPr>
              <a:t>Областной конкурс «Космонавтика» в номинации «Астрономия и астрофизика» – 3 место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8" name="Рисунок 7" descr="IMG_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136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Поток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Олег</cp:lastModifiedBy>
  <cp:revision>75</cp:revision>
  <dcterms:created xsi:type="dcterms:W3CDTF">2014-03-21T15:07:23Z</dcterms:created>
  <dcterms:modified xsi:type="dcterms:W3CDTF">2018-12-02T19:09:10Z</dcterms:modified>
</cp:coreProperties>
</file>